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kton" charset="1" panose="02000000000000000000"/>
      <p:regular r:id="rId10"/>
    </p:embeddedFont>
    <p:embeddedFont>
      <p:font typeface="Lekton Bold" charset="1" panose="02000000000000000000"/>
      <p:regular r:id="rId11"/>
    </p:embeddedFont>
    <p:embeddedFont>
      <p:font typeface="Lekton Italics" charset="1" panose="02000506030000090003"/>
      <p:regular r:id="rId12"/>
    </p:embeddedFont>
    <p:embeddedFont>
      <p:font typeface="Nanum Gothic Coding" charset="1" panose="020D0009000000000000"/>
      <p:regular r:id="rId13"/>
    </p:embeddedFont>
    <p:embeddedFont>
      <p:font typeface="Nanum Gothic Coding Bold" charset="1" panose="020D0009000000000000"/>
      <p:regular r:id="rId14"/>
    </p:embeddedFont>
    <p:embeddedFont>
      <p:font typeface="Helios" charset="1" panose="020B0504020202020204"/>
      <p:regular r:id="rId15"/>
    </p:embeddedFont>
    <p:embeddedFont>
      <p:font typeface="Helios Bold" charset="1" panose="020B0704020202020204"/>
      <p:regular r:id="rId16"/>
    </p:embeddedFont>
    <p:embeddedFont>
      <p:font typeface="Helios Italics" charset="1" panose="020B0503020202090204"/>
      <p:regular r:id="rId17"/>
    </p:embeddedFont>
    <p:embeddedFont>
      <p:font typeface="Helios Bold Italics" charset="1" panose="020B0703020202090204"/>
      <p:regular r:id="rId18"/>
    </p:embeddedFont>
    <p:embeddedFont>
      <p:font typeface="Helios Extended" charset="1" panose="02000505040000020004"/>
      <p:regular r:id="rId19"/>
    </p:embeddedFont>
    <p:embeddedFont>
      <p:font typeface="Helios Extended Bold" charset="1" panose="02000805050000020004"/>
      <p:regular r:id="rId20"/>
    </p:embeddedFont>
    <p:embeddedFont>
      <p:font typeface="Helios Extended Italics" charset="1" panose="02000505000000090004"/>
      <p:regular r:id="rId21"/>
    </p:embeddedFont>
    <p:embeddedFont>
      <p:font typeface="Helios Extended Bold Italics" charset="1" panose="02000805000000090004"/>
      <p:regular r:id="rId22"/>
    </p:embeddedFont>
    <p:embeddedFont>
      <p:font typeface="Inter" charset="1" panose="020B0502030000000004"/>
      <p:regular r:id="rId23"/>
    </p:embeddedFont>
    <p:embeddedFont>
      <p:font typeface="Inter Bold" charset="1" panose="020B0802030000000004"/>
      <p:regular r:id="rId24"/>
    </p:embeddedFont>
    <p:embeddedFont>
      <p:font typeface="Inter Italics" charset="1" panose="020B0502030000000004"/>
      <p:regular r:id="rId25"/>
    </p:embeddedFont>
    <p:embeddedFont>
      <p:font typeface="Inter Bold Italics" charset="1" panose="020B0802030000000004"/>
      <p:regular r:id="rId26"/>
    </p:embeddedFont>
    <p:embeddedFont>
      <p:font typeface="Inter Thin" charset="1" panose="020B0A02050000000004"/>
      <p:regular r:id="rId27"/>
    </p:embeddedFont>
    <p:embeddedFont>
      <p:font typeface="Inter Thin Italics" charset="1" panose="020B0A02050000000004"/>
      <p:regular r:id="rId28"/>
    </p:embeddedFont>
    <p:embeddedFont>
      <p:font typeface="Inter Extra-Light" charset="1" panose="02000503000000020004"/>
      <p:regular r:id="rId29"/>
    </p:embeddedFont>
    <p:embeddedFont>
      <p:font typeface="Inter Light" charset="1" panose="02000503000000020004"/>
      <p:regular r:id="rId30"/>
    </p:embeddedFont>
    <p:embeddedFont>
      <p:font typeface="Inter Medium" charset="1" panose="02000503000000020004"/>
      <p:regular r:id="rId31"/>
    </p:embeddedFont>
    <p:embeddedFont>
      <p:font typeface="Inter Semi-Bold" charset="1" panose="02000503000000020004"/>
      <p:regular r:id="rId32"/>
    </p:embeddedFont>
    <p:embeddedFont>
      <p:font typeface="Inter Ultra-Bold" charset="1" panose="02000503000000020004"/>
      <p:regular r:id="rId33"/>
    </p:embeddedFont>
    <p:embeddedFont>
      <p:font typeface="Inter Heavy" charset="1" panose="020005030000000200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75013" y="1770808"/>
            <a:ext cx="7137973" cy="6745385"/>
          </a:xfrm>
          <a:custGeom>
            <a:avLst/>
            <a:gdLst/>
            <a:ahLst/>
            <a:cxnLst/>
            <a:rect r="r" b="b" t="t" l="l"/>
            <a:pathLst>
              <a:path h="6745385" w="7137973">
                <a:moveTo>
                  <a:pt x="0" y="0"/>
                </a:moveTo>
                <a:lnTo>
                  <a:pt x="7137974" y="0"/>
                </a:lnTo>
                <a:lnTo>
                  <a:pt x="7137974" y="6745384"/>
                </a:lnTo>
                <a:lnTo>
                  <a:pt x="0" y="6745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14058"/>
            <a:ext cx="1911103" cy="236176"/>
          </a:xfrm>
          <a:custGeom>
            <a:avLst/>
            <a:gdLst/>
            <a:ahLst/>
            <a:cxnLst/>
            <a:rect r="r" b="b" t="t" l="l"/>
            <a:pathLst>
              <a:path h="236176" w="1911103">
                <a:moveTo>
                  <a:pt x="0" y="0"/>
                </a:moveTo>
                <a:lnTo>
                  <a:pt x="1911103" y="0"/>
                </a:lnTo>
                <a:lnTo>
                  <a:pt x="1911103" y="236176"/>
                </a:lnTo>
                <a:lnTo>
                  <a:pt x="0" y="236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65759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48197" y="9135317"/>
            <a:ext cx="1911103" cy="236176"/>
          </a:xfrm>
          <a:custGeom>
            <a:avLst/>
            <a:gdLst/>
            <a:ahLst/>
            <a:cxnLst/>
            <a:rect r="r" b="b" t="t" l="l"/>
            <a:pathLst>
              <a:path h="236176" w="1911103">
                <a:moveTo>
                  <a:pt x="0" y="0"/>
                </a:moveTo>
                <a:lnTo>
                  <a:pt x="1911103" y="0"/>
                </a:lnTo>
                <a:lnTo>
                  <a:pt x="1911103" y="236176"/>
                </a:lnTo>
                <a:lnTo>
                  <a:pt x="0" y="236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65759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365786" y="4012239"/>
            <a:ext cx="14319497" cy="2262522"/>
            <a:chOff x="0" y="0"/>
            <a:chExt cx="19092663" cy="301669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9092663" cy="3016695"/>
              <a:chOff x="0" y="0"/>
              <a:chExt cx="4633017" cy="73203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633017" cy="732030"/>
              </a:xfrm>
              <a:custGeom>
                <a:avLst/>
                <a:gdLst/>
                <a:ahLst/>
                <a:cxnLst/>
                <a:rect r="r" b="b" t="t" l="l"/>
                <a:pathLst>
                  <a:path h="732030" w="4633017">
                    <a:moveTo>
                      <a:pt x="0" y="0"/>
                    </a:moveTo>
                    <a:lnTo>
                      <a:pt x="4633017" y="0"/>
                    </a:lnTo>
                    <a:lnTo>
                      <a:pt x="4633017" y="732030"/>
                    </a:lnTo>
                    <a:lnTo>
                      <a:pt x="0" y="73203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633017" cy="7796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4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688963" y="316314"/>
              <a:ext cx="17714737" cy="2540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01"/>
                </a:lnSpc>
              </a:pPr>
              <a:r>
                <a:rPr lang="en-US" sz="6349">
                  <a:solidFill>
                    <a:srgbClr val="FFFFFF"/>
                  </a:solidFill>
                  <a:latin typeface="Helios Extended Bold"/>
                </a:rPr>
                <a:t>MAKING TIC TAC TOE GAMES USING C++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568568" y="2889125"/>
            <a:ext cx="1150865" cy="1151369"/>
          </a:xfrm>
          <a:custGeom>
            <a:avLst/>
            <a:gdLst/>
            <a:ahLst/>
            <a:cxnLst/>
            <a:rect r="r" b="b" t="t" l="l"/>
            <a:pathLst>
              <a:path h="1151369" w="1150865">
                <a:moveTo>
                  <a:pt x="0" y="0"/>
                </a:moveTo>
                <a:lnTo>
                  <a:pt x="1150864" y="0"/>
                </a:lnTo>
                <a:lnTo>
                  <a:pt x="1150864" y="1151370"/>
                </a:lnTo>
                <a:lnTo>
                  <a:pt x="0" y="11513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85128" y="907166"/>
            <a:ext cx="2674172" cy="243067"/>
          </a:xfrm>
          <a:custGeom>
            <a:avLst/>
            <a:gdLst/>
            <a:ahLst/>
            <a:cxnLst/>
            <a:rect r="r" b="b" t="t" l="l"/>
            <a:pathLst>
              <a:path h="243067" w="2674172">
                <a:moveTo>
                  <a:pt x="0" y="0"/>
                </a:moveTo>
                <a:lnTo>
                  <a:pt x="2674172" y="0"/>
                </a:lnTo>
                <a:lnTo>
                  <a:pt x="2674172" y="243068"/>
                </a:lnTo>
                <a:lnTo>
                  <a:pt x="0" y="2430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5993" t="0" r="-7350" b="-746431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028700" y="9135317"/>
            <a:ext cx="2674172" cy="243067"/>
          </a:xfrm>
          <a:custGeom>
            <a:avLst/>
            <a:gdLst/>
            <a:ahLst/>
            <a:cxnLst/>
            <a:rect r="r" b="b" t="t" l="l"/>
            <a:pathLst>
              <a:path h="243067" w="2674172">
                <a:moveTo>
                  <a:pt x="2674172" y="0"/>
                </a:moveTo>
                <a:lnTo>
                  <a:pt x="0" y="0"/>
                </a:lnTo>
                <a:lnTo>
                  <a:pt x="0" y="243068"/>
                </a:lnTo>
                <a:lnTo>
                  <a:pt x="2674172" y="243068"/>
                </a:lnTo>
                <a:lnTo>
                  <a:pt x="267417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5993" t="0" r="-7350" b="-746431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5897880" y="1023938"/>
            <a:ext cx="64922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5897880" y="9248643"/>
            <a:ext cx="64922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08890" y="1897152"/>
            <a:ext cx="6442983" cy="7361148"/>
          </a:xfrm>
          <a:custGeom>
            <a:avLst/>
            <a:gdLst/>
            <a:ahLst/>
            <a:cxnLst/>
            <a:rect r="r" b="b" t="t" l="l"/>
            <a:pathLst>
              <a:path h="7361148" w="6442983">
                <a:moveTo>
                  <a:pt x="0" y="0"/>
                </a:moveTo>
                <a:lnTo>
                  <a:pt x="6442983" y="0"/>
                </a:lnTo>
                <a:lnTo>
                  <a:pt x="6442983" y="7361148"/>
                </a:lnTo>
                <a:lnTo>
                  <a:pt x="0" y="736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08890" y="1849527"/>
            <a:ext cx="440473" cy="35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1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ios 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12599" y="765175"/>
            <a:ext cx="13737679" cy="97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31"/>
              </a:lnSpc>
            </a:pPr>
            <a:r>
              <a:rPr lang="en-US" sz="6931">
                <a:solidFill>
                  <a:srgbClr val="FFFFFF"/>
                </a:solidFill>
                <a:latin typeface="Helios Extended Bold"/>
              </a:rPr>
              <a:t>HASIL OUTPUT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164816" y="80917"/>
            <a:ext cx="495333" cy="1400234"/>
          </a:xfrm>
          <a:custGeom>
            <a:avLst/>
            <a:gdLst/>
            <a:ahLst/>
            <a:cxnLst/>
            <a:rect r="r" b="b" t="t" l="l"/>
            <a:pathLst>
              <a:path h="1400234" w="495333">
                <a:moveTo>
                  <a:pt x="0" y="0"/>
                </a:moveTo>
                <a:lnTo>
                  <a:pt x="495332" y="0"/>
                </a:lnTo>
                <a:lnTo>
                  <a:pt x="495332" y="1400233"/>
                </a:lnTo>
                <a:lnTo>
                  <a:pt x="0" y="1400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452749" y="-470531"/>
            <a:ext cx="4097743" cy="2299961"/>
          </a:xfrm>
          <a:custGeom>
            <a:avLst/>
            <a:gdLst/>
            <a:ahLst/>
            <a:cxnLst/>
            <a:rect r="r" b="b" t="t" l="l"/>
            <a:pathLst>
              <a:path h="2299961" w="4097743">
                <a:moveTo>
                  <a:pt x="4097743" y="0"/>
                </a:moveTo>
                <a:lnTo>
                  <a:pt x="0" y="0"/>
                </a:lnTo>
                <a:lnTo>
                  <a:pt x="0" y="2299962"/>
                </a:lnTo>
                <a:lnTo>
                  <a:pt x="4097743" y="2299962"/>
                </a:lnTo>
                <a:lnTo>
                  <a:pt x="4097743" y="0"/>
                </a:lnTo>
                <a:close/>
              </a:path>
            </a:pathLst>
          </a:custGeom>
          <a:blipFill>
            <a:blip r:embed="rId5"/>
            <a:stretch>
              <a:fillRect l="0" t="-115958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416842" y="8854731"/>
            <a:ext cx="4097743" cy="2299961"/>
          </a:xfrm>
          <a:custGeom>
            <a:avLst/>
            <a:gdLst/>
            <a:ahLst/>
            <a:cxnLst/>
            <a:rect r="r" b="b" t="t" l="l"/>
            <a:pathLst>
              <a:path h="2299961" w="4097743">
                <a:moveTo>
                  <a:pt x="0" y="2299961"/>
                </a:moveTo>
                <a:lnTo>
                  <a:pt x="4097743" y="2299961"/>
                </a:lnTo>
                <a:lnTo>
                  <a:pt x="4097743" y="0"/>
                </a:lnTo>
                <a:lnTo>
                  <a:pt x="0" y="0"/>
                </a:lnTo>
                <a:lnTo>
                  <a:pt x="0" y="2299961"/>
                </a:lnTo>
                <a:close/>
              </a:path>
            </a:pathLst>
          </a:custGeom>
          <a:blipFill>
            <a:blip r:embed="rId5"/>
            <a:stretch>
              <a:fillRect l="0" t="-115958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8981438" y="9489093"/>
            <a:ext cx="64922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true" flipV="false" rot="0">
            <a:off x="15631986" y="9258300"/>
            <a:ext cx="1739268" cy="442536"/>
          </a:xfrm>
          <a:custGeom>
            <a:avLst/>
            <a:gdLst/>
            <a:ahLst/>
            <a:cxnLst/>
            <a:rect r="r" b="b" t="t" l="l"/>
            <a:pathLst>
              <a:path h="442536" w="1739268">
                <a:moveTo>
                  <a:pt x="1739268" y="0"/>
                </a:moveTo>
                <a:lnTo>
                  <a:pt x="0" y="0"/>
                </a:lnTo>
                <a:lnTo>
                  <a:pt x="0" y="442536"/>
                </a:lnTo>
                <a:lnTo>
                  <a:pt x="1739268" y="442536"/>
                </a:lnTo>
                <a:lnTo>
                  <a:pt x="173926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8058" t="-596636" r="-68523" b="-233186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14765"/>
            <a:ext cx="1224486" cy="227471"/>
          </a:xfrm>
          <a:custGeom>
            <a:avLst/>
            <a:gdLst/>
            <a:ahLst/>
            <a:cxnLst/>
            <a:rect r="r" b="b" t="t" l="l"/>
            <a:pathLst>
              <a:path h="227471" w="1224486">
                <a:moveTo>
                  <a:pt x="0" y="0"/>
                </a:moveTo>
                <a:lnTo>
                  <a:pt x="1224486" y="0"/>
                </a:lnTo>
                <a:lnTo>
                  <a:pt x="1224486" y="227471"/>
                </a:lnTo>
                <a:lnTo>
                  <a:pt x="0" y="22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723" r="0" b="-45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34814" y="9144565"/>
            <a:ext cx="1224486" cy="227471"/>
          </a:xfrm>
          <a:custGeom>
            <a:avLst/>
            <a:gdLst/>
            <a:ahLst/>
            <a:cxnLst/>
            <a:rect r="r" b="b" t="t" l="l"/>
            <a:pathLst>
              <a:path h="227471" w="1224486">
                <a:moveTo>
                  <a:pt x="0" y="0"/>
                </a:moveTo>
                <a:lnTo>
                  <a:pt x="1224486" y="0"/>
                </a:lnTo>
                <a:lnTo>
                  <a:pt x="1224486" y="227470"/>
                </a:lnTo>
                <a:lnTo>
                  <a:pt x="0" y="227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5723" r="0" b="-458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088999"/>
            <a:ext cx="2276208" cy="293866"/>
          </a:xfrm>
          <a:custGeom>
            <a:avLst/>
            <a:gdLst/>
            <a:ahLst/>
            <a:cxnLst/>
            <a:rect r="r" b="b" t="t" l="l"/>
            <a:pathLst>
              <a:path h="293866" w="2276208">
                <a:moveTo>
                  <a:pt x="0" y="0"/>
                </a:moveTo>
                <a:lnTo>
                  <a:pt x="2276208" y="0"/>
                </a:lnTo>
                <a:lnTo>
                  <a:pt x="2276208" y="293866"/>
                </a:lnTo>
                <a:lnTo>
                  <a:pt x="0" y="293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62519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53506" y="725803"/>
            <a:ext cx="605794" cy="605794"/>
          </a:xfrm>
          <a:custGeom>
            <a:avLst/>
            <a:gdLst/>
            <a:ahLst/>
            <a:cxnLst/>
            <a:rect r="r" b="b" t="t" l="l"/>
            <a:pathLst>
              <a:path h="605794" w="605794">
                <a:moveTo>
                  <a:pt x="0" y="0"/>
                </a:moveTo>
                <a:lnTo>
                  <a:pt x="605794" y="0"/>
                </a:lnTo>
                <a:lnTo>
                  <a:pt x="605794" y="605794"/>
                </a:lnTo>
                <a:lnTo>
                  <a:pt x="0" y="6057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8046" y="8841668"/>
            <a:ext cx="605794" cy="605794"/>
          </a:xfrm>
          <a:custGeom>
            <a:avLst/>
            <a:gdLst/>
            <a:ahLst/>
            <a:cxnLst/>
            <a:rect r="r" b="b" t="t" l="l"/>
            <a:pathLst>
              <a:path h="605794" w="605794">
                <a:moveTo>
                  <a:pt x="0" y="0"/>
                </a:moveTo>
                <a:lnTo>
                  <a:pt x="605794" y="0"/>
                </a:lnTo>
                <a:lnTo>
                  <a:pt x="605794" y="605793"/>
                </a:lnTo>
                <a:lnTo>
                  <a:pt x="0" y="605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3158315" y="1023938"/>
            <a:ext cx="6890361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8287854" y="9253538"/>
            <a:ext cx="6890361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676833" y="1651027"/>
            <a:ext cx="9908283" cy="173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75"/>
              </a:lnSpc>
            </a:pPr>
            <a:r>
              <a:rPr lang="en-US" sz="6575">
                <a:solidFill>
                  <a:srgbClr val="FFFFFF"/>
                </a:solidFill>
                <a:latin typeface="Helios Extended Bold"/>
              </a:rPr>
              <a:t>CONCLUSION AND NEXT STEPS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6833" y="3746068"/>
            <a:ext cx="14501383" cy="509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6"/>
              </a:lnSpc>
            </a:pPr>
            <a:r>
              <a:rPr lang="en-US" sz="2911">
                <a:solidFill>
                  <a:srgbClr val="FFFFFF"/>
                </a:solidFill>
                <a:latin typeface="Nanum Gothic Coding"/>
                <a:ea typeface="Nanum Gothic Coding"/>
              </a:rPr>
              <a:t>● Sebagai kesimpulan, presentasi ini telah menyoroti poin-poin penting dari  topik tersebut dan memberikan wawasan yang berharga.</a:t>
            </a:r>
          </a:p>
          <a:p>
            <a:pPr>
              <a:lnSpc>
                <a:spcPts val="4076"/>
              </a:lnSpc>
            </a:pPr>
          </a:p>
          <a:p>
            <a:pPr algn="just">
              <a:lnSpc>
                <a:spcPts val="4076"/>
              </a:lnSpc>
            </a:pPr>
            <a:r>
              <a:rPr lang="en-US" sz="2911">
                <a:solidFill>
                  <a:srgbClr val="FFFFFF"/>
                </a:solidFill>
                <a:latin typeface="Nanum Gothic Coding"/>
                <a:ea typeface="Nanum Gothic Coding"/>
              </a:rPr>
              <a:t>●Selain itu, mengikuti perkembangan tren industri terkini dan membangun jaringan dengan para ahli di bidangnya dapat meningkatkan pengetahuan secara signifikan.</a:t>
            </a:r>
          </a:p>
          <a:p>
            <a:pPr algn="just">
              <a:lnSpc>
                <a:spcPts val="4076"/>
              </a:lnSpc>
            </a:pPr>
          </a:p>
          <a:p>
            <a:pPr>
              <a:lnSpc>
                <a:spcPts val="4076"/>
              </a:lnSpc>
            </a:pPr>
            <a:r>
              <a:rPr lang="en-US" sz="2911">
                <a:solidFill>
                  <a:srgbClr val="FFFFFF"/>
                </a:solidFill>
                <a:latin typeface="Nanum Gothic Coding"/>
                <a:ea typeface="Nanum Gothic Coding"/>
              </a:rPr>
              <a:t>● Secara keseluruhan, presentasi ini berfungsi sebagai landasan untuk   pemahaman yang lebih mendalam dan mendorong pembelajaran berkelanjutan.</a:t>
            </a:r>
          </a:p>
          <a:p>
            <a:pPr algn="l">
              <a:lnSpc>
                <a:spcPts val="4076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479" t="-251274" r="-68303" b="-1679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14760" y="1461606"/>
            <a:ext cx="3258480" cy="1303392"/>
          </a:xfrm>
          <a:custGeom>
            <a:avLst/>
            <a:gdLst/>
            <a:ahLst/>
            <a:cxnLst/>
            <a:rect r="r" b="b" t="t" l="l"/>
            <a:pathLst>
              <a:path h="1303392" w="3258480">
                <a:moveTo>
                  <a:pt x="0" y="0"/>
                </a:moveTo>
                <a:lnTo>
                  <a:pt x="3258480" y="0"/>
                </a:lnTo>
                <a:lnTo>
                  <a:pt x="3258480" y="1303392"/>
                </a:lnTo>
                <a:lnTo>
                  <a:pt x="0" y="1303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39368" y="3173404"/>
            <a:ext cx="6409265" cy="3795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7"/>
              </a:lnSpc>
            </a:pPr>
            <a:r>
              <a:rPr lang="en-US" sz="4319">
                <a:solidFill>
                  <a:srgbClr val="FF66C4"/>
                </a:solidFill>
                <a:latin typeface="Nanum Gothic Coding Bold"/>
              </a:rPr>
              <a:t>class</a:t>
            </a:r>
            <a:r>
              <a:rPr lang="en-US" sz="4319">
                <a:solidFill>
                  <a:srgbClr val="FFFFFF"/>
                </a:solidFill>
                <a:latin typeface="Nanum Gothic Coding Bold"/>
              </a:rPr>
              <a:t> </a:t>
            </a:r>
            <a:r>
              <a:rPr lang="en-US" sz="4319">
                <a:solidFill>
                  <a:srgbClr val="FFDE59"/>
                </a:solidFill>
                <a:latin typeface="Nanum Gothic Coding Bold"/>
              </a:rPr>
              <a:t>Happiness</a:t>
            </a:r>
            <a:r>
              <a:rPr lang="en-US" sz="4319">
                <a:solidFill>
                  <a:srgbClr val="FFFFFF"/>
                </a:solidFill>
                <a:latin typeface="Nanum Gothic Coding Bold"/>
              </a:rPr>
              <a:t> </a:t>
            </a:r>
            <a:r>
              <a:rPr lang="en-US" sz="4319">
                <a:solidFill>
                  <a:srgbClr val="FF914D"/>
                </a:solidFill>
                <a:latin typeface="Nanum Gothic Coding Bold"/>
              </a:rPr>
              <a:t>{</a:t>
            </a:r>
          </a:p>
          <a:p>
            <a:pPr>
              <a:lnSpc>
                <a:spcPts val="6047"/>
              </a:lnSpc>
            </a:pPr>
            <a:r>
              <a:rPr lang="en-US" sz="4319">
                <a:solidFill>
                  <a:srgbClr val="FFFFFF"/>
                </a:solidFill>
                <a:latin typeface="Nanum Gothic Coding Bold"/>
              </a:rPr>
              <a:t>     </a:t>
            </a:r>
            <a:r>
              <a:rPr lang="en-US" sz="4319">
                <a:solidFill>
                  <a:srgbClr val="FF5757"/>
                </a:solidFill>
                <a:latin typeface="Nanum Gothic Coding Bold"/>
              </a:rPr>
              <a:t>stress</a:t>
            </a:r>
            <a:r>
              <a:rPr lang="en-US" sz="4319">
                <a:solidFill>
                  <a:srgbClr val="FFFFFF"/>
                </a:solidFill>
                <a:latin typeface="Nanum Gothic Coding Bold"/>
              </a:rPr>
              <a:t>: null</a:t>
            </a:r>
          </a:p>
          <a:p>
            <a:pPr>
              <a:lnSpc>
                <a:spcPts val="6047"/>
              </a:lnSpc>
            </a:pPr>
            <a:r>
              <a:rPr lang="en-US" sz="4319">
                <a:solidFill>
                  <a:srgbClr val="FFFFFF"/>
                </a:solidFill>
                <a:latin typeface="Nanum Gothic Coding Bold"/>
              </a:rPr>
              <a:t>     </a:t>
            </a:r>
            <a:r>
              <a:rPr lang="en-US" sz="4319">
                <a:solidFill>
                  <a:srgbClr val="FF5757"/>
                </a:solidFill>
                <a:latin typeface="Nanum Gothic Coding Bold"/>
              </a:rPr>
              <a:t>love</a:t>
            </a:r>
            <a:r>
              <a:rPr lang="en-US" sz="4319">
                <a:solidFill>
                  <a:srgbClr val="FFFFFF"/>
                </a:solidFill>
                <a:latin typeface="Nanum Gothic Coding Bold"/>
              </a:rPr>
              <a:t>: </a:t>
            </a:r>
            <a:r>
              <a:rPr lang="en-US" sz="4319">
                <a:solidFill>
                  <a:srgbClr val="FFDE59"/>
                </a:solidFill>
                <a:latin typeface="Nanum Gothic Coding Bold"/>
              </a:rPr>
              <a:t>INT_MAX</a:t>
            </a:r>
          </a:p>
          <a:p>
            <a:pPr>
              <a:lnSpc>
                <a:spcPts val="6047"/>
              </a:lnSpc>
            </a:pPr>
            <a:r>
              <a:rPr lang="en-US" sz="4319">
                <a:solidFill>
                  <a:srgbClr val="FFFFFF"/>
                </a:solidFill>
                <a:latin typeface="Nanum Gothic Coding Bold"/>
              </a:rPr>
              <a:t>    </a:t>
            </a:r>
            <a:r>
              <a:rPr lang="en-US" sz="4319">
                <a:solidFill>
                  <a:srgbClr val="FF5757"/>
                </a:solidFill>
                <a:latin typeface="Nanum Gothic Coding Bold"/>
              </a:rPr>
              <a:t> gratitude</a:t>
            </a:r>
            <a:r>
              <a:rPr lang="en-US" sz="4319">
                <a:solidFill>
                  <a:srgbClr val="FFFFFF"/>
                </a:solidFill>
                <a:latin typeface="Nanum Gothic Coding Bold"/>
              </a:rPr>
              <a:t>: </a:t>
            </a:r>
            <a:r>
              <a:rPr lang="en-US" sz="4319">
                <a:solidFill>
                  <a:srgbClr val="FFDE59"/>
                </a:solidFill>
                <a:latin typeface="Nanum Gothic Coding Bold"/>
              </a:rPr>
              <a:t>INT_MAX</a:t>
            </a:r>
          </a:p>
          <a:p>
            <a:pPr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19">
                <a:solidFill>
                  <a:srgbClr val="FF914D"/>
                </a:solidFill>
                <a:latin typeface="Nanum Gothic Coding Bold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68091" y="1028700"/>
            <a:ext cx="9351818" cy="8229600"/>
          </a:xfrm>
          <a:custGeom>
            <a:avLst/>
            <a:gdLst/>
            <a:ahLst/>
            <a:cxnLst/>
            <a:rect r="r" b="b" t="t" l="l"/>
            <a:pathLst>
              <a:path h="8229600" w="9351818">
                <a:moveTo>
                  <a:pt x="0" y="0"/>
                </a:moveTo>
                <a:lnTo>
                  <a:pt x="9351818" y="0"/>
                </a:lnTo>
                <a:lnTo>
                  <a:pt x="93518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91921" y="4095580"/>
            <a:ext cx="13163585" cy="803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12"/>
              </a:lnSpc>
              <a:spcBef>
                <a:spcPct val="0"/>
              </a:spcBef>
            </a:pPr>
            <a:r>
              <a:rPr lang="en-US" sz="5612">
                <a:solidFill>
                  <a:srgbClr val="FFFFFF"/>
                </a:solidFill>
                <a:latin typeface="Helios Extended Bold"/>
              </a:rPr>
              <a:t>TERIMAKASIH 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44030" y="5086350"/>
            <a:ext cx="9259366" cy="42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6"/>
              </a:lnSpc>
              <a:spcBef>
                <a:spcPct val="0"/>
              </a:spcBef>
            </a:pPr>
            <a:r>
              <a:rPr lang="en-US" sz="2461">
                <a:solidFill>
                  <a:srgbClr val="FFFFFF"/>
                </a:solidFill>
                <a:latin typeface="Inter"/>
              </a:rPr>
              <a:t>Hope you enjoy it!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59150" y="1535872"/>
            <a:ext cx="6169699" cy="2185739"/>
            <a:chOff x="0" y="0"/>
            <a:chExt cx="8226266" cy="2914318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1156165" y="1442676"/>
              <a:ext cx="315476" cy="2627807"/>
            </a:xfrm>
            <a:custGeom>
              <a:avLst/>
              <a:gdLst/>
              <a:ahLst/>
              <a:cxnLst/>
              <a:rect r="r" b="b" t="t" l="l"/>
              <a:pathLst>
                <a:path h="2627807" w="315476">
                  <a:moveTo>
                    <a:pt x="0" y="0"/>
                  </a:moveTo>
                  <a:lnTo>
                    <a:pt x="315477" y="0"/>
                  </a:lnTo>
                  <a:lnTo>
                    <a:pt x="315477" y="2627808"/>
                  </a:lnTo>
                  <a:lnTo>
                    <a:pt x="0" y="2627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645045" t="0" r="-78832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85725"/>
              <a:ext cx="8226266" cy="2263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6"/>
                </a:lnSpc>
              </a:pPr>
              <a:r>
                <a:rPr lang="en-US" sz="6366">
                  <a:solidFill>
                    <a:srgbClr val="FFFFFF"/>
                  </a:solidFill>
                  <a:latin typeface="Helios Extended Bold"/>
                </a:rPr>
                <a:t>KELOMPOK BERMAIN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3022657" y="2762172"/>
              <a:ext cx="2125726" cy="0"/>
            </a:xfrm>
            <a:prstGeom prst="line">
              <a:avLst/>
            </a:prstGeom>
            <a:ln cap="flat" w="11185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910612"/>
            <a:ext cx="1911103" cy="236176"/>
          </a:xfrm>
          <a:custGeom>
            <a:avLst/>
            <a:gdLst/>
            <a:ahLst/>
            <a:cxnLst/>
            <a:rect r="r" b="b" t="t" l="l"/>
            <a:pathLst>
              <a:path h="236176" w="1911103">
                <a:moveTo>
                  <a:pt x="0" y="0"/>
                </a:moveTo>
                <a:lnTo>
                  <a:pt x="1911103" y="0"/>
                </a:lnTo>
                <a:lnTo>
                  <a:pt x="1911103" y="236176"/>
                </a:lnTo>
                <a:lnTo>
                  <a:pt x="0" y="236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65759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5128" y="9136766"/>
            <a:ext cx="2674172" cy="243067"/>
          </a:xfrm>
          <a:custGeom>
            <a:avLst/>
            <a:gdLst/>
            <a:ahLst/>
            <a:cxnLst/>
            <a:rect r="r" b="b" t="t" l="l"/>
            <a:pathLst>
              <a:path h="243067" w="2674172">
                <a:moveTo>
                  <a:pt x="0" y="0"/>
                </a:moveTo>
                <a:lnTo>
                  <a:pt x="2674172" y="0"/>
                </a:lnTo>
                <a:lnTo>
                  <a:pt x="2674172" y="243068"/>
                </a:lnTo>
                <a:lnTo>
                  <a:pt x="0" y="243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993" t="0" r="-7350" b="-746431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3398887" y="1028700"/>
            <a:ext cx="64922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7576690" y="9258300"/>
            <a:ext cx="64922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209669" y="-945555"/>
            <a:ext cx="6385210" cy="3699102"/>
          </a:xfrm>
          <a:custGeom>
            <a:avLst/>
            <a:gdLst/>
            <a:ahLst/>
            <a:cxnLst/>
            <a:rect r="r" b="b" t="t" l="l"/>
            <a:pathLst>
              <a:path h="3699102" w="6385210">
                <a:moveTo>
                  <a:pt x="0" y="0"/>
                </a:moveTo>
                <a:lnTo>
                  <a:pt x="6385210" y="0"/>
                </a:lnTo>
                <a:lnTo>
                  <a:pt x="6385210" y="3699102"/>
                </a:lnTo>
                <a:lnTo>
                  <a:pt x="0" y="36991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5707" t="0" r="0" b="-357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-1208354" y="7822389"/>
            <a:ext cx="6385210" cy="3699102"/>
          </a:xfrm>
          <a:custGeom>
            <a:avLst/>
            <a:gdLst/>
            <a:ahLst/>
            <a:cxnLst/>
            <a:rect r="r" b="b" t="t" l="l"/>
            <a:pathLst>
              <a:path h="3699102" w="6385210">
                <a:moveTo>
                  <a:pt x="6385210" y="3699102"/>
                </a:moveTo>
                <a:lnTo>
                  <a:pt x="0" y="3699102"/>
                </a:lnTo>
                <a:lnTo>
                  <a:pt x="0" y="0"/>
                </a:lnTo>
                <a:lnTo>
                  <a:pt x="6385210" y="0"/>
                </a:lnTo>
                <a:lnTo>
                  <a:pt x="6385210" y="3699102"/>
                </a:lnTo>
                <a:close/>
              </a:path>
            </a:pathLst>
          </a:custGeom>
          <a:blipFill>
            <a:blip r:embed="rId8"/>
            <a:stretch>
              <a:fillRect l="-25707" t="0" r="0" b="-357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0362376" y="5780428"/>
            <a:ext cx="4222753" cy="105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Helios Bold"/>
              </a:rPr>
              <a:t>IMAM ASH SHIDQI  213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12919" y="4157345"/>
            <a:ext cx="4854725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lios Bold"/>
              </a:rPr>
              <a:t>NADYA  RAHMA QONITA</a:t>
            </a:r>
          </a:p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ios Bold"/>
              </a:rPr>
              <a:t>205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49494" y="5780428"/>
            <a:ext cx="4854725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lios Bold"/>
              </a:rPr>
              <a:t>SALMA DWI PUTRI</a:t>
            </a:r>
          </a:p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ios Bold"/>
              </a:rPr>
              <a:t>  192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75786" y="4225948"/>
            <a:ext cx="4854725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lios Bold"/>
              </a:rPr>
              <a:t>HARIYADI</a:t>
            </a:r>
          </a:p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ios Bold"/>
              </a:rPr>
              <a:t>183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16637" y="7512855"/>
            <a:ext cx="4854725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lios Bold"/>
              </a:rPr>
              <a:t>FIRDAN HAERUDIN AKBAR</a:t>
            </a:r>
          </a:p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ios Bold"/>
              </a:rPr>
              <a:t>195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5999" y="1023938"/>
            <a:ext cx="6158782" cy="7805326"/>
            <a:chOff x="0" y="0"/>
            <a:chExt cx="8211709" cy="1040710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0547" t="0" r="10547" b="0"/>
            <a:stretch>
              <a:fillRect/>
            </a:stretch>
          </p:blipFill>
          <p:spPr>
            <a:xfrm flipH="false" flipV="false">
              <a:off x="0" y="0"/>
              <a:ext cx="8211709" cy="1040710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5168510" y="907264"/>
            <a:ext cx="2090790" cy="242872"/>
          </a:xfrm>
          <a:custGeom>
            <a:avLst/>
            <a:gdLst/>
            <a:ahLst/>
            <a:cxnLst/>
            <a:rect r="r" b="b" t="t" l="l"/>
            <a:pathLst>
              <a:path h="242872" w="2090790">
                <a:moveTo>
                  <a:pt x="0" y="0"/>
                </a:moveTo>
                <a:lnTo>
                  <a:pt x="2090790" y="0"/>
                </a:lnTo>
                <a:lnTo>
                  <a:pt x="2090790" y="242872"/>
                </a:lnTo>
                <a:lnTo>
                  <a:pt x="0" y="242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1489" t="-747111" r="-26271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5949234" y="9098674"/>
            <a:ext cx="2149294" cy="319252"/>
          </a:xfrm>
          <a:custGeom>
            <a:avLst/>
            <a:gdLst/>
            <a:ahLst/>
            <a:cxnLst/>
            <a:rect r="r" b="b" t="t" l="l"/>
            <a:pathLst>
              <a:path h="319252" w="2149294">
                <a:moveTo>
                  <a:pt x="2149294" y="0"/>
                </a:moveTo>
                <a:lnTo>
                  <a:pt x="0" y="0"/>
                </a:lnTo>
                <a:lnTo>
                  <a:pt x="0" y="319252"/>
                </a:lnTo>
                <a:lnTo>
                  <a:pt x="2149294" y="319252"/>
                </a:lnTo>
                <a:lnTo>
                  <a:pt x="21492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7602" t="0" r="-43712" b="-536677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6" id="6"/>
          <p:cNvSpPr/>
          <p:nvPr/>
        </p:nvSpPr>
        <p:spPr>
          <a:xfrm>
            <a:off x="12762958" y="1023938"/>
            <a:ext cx="190078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8625341" y="9253538"/>
            <a:ext cx="190078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7464354" y="1386299"/>
            <a:ext cx="422275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ios Bold"/>
              </a:rPr>
              <a:t>BASIC GAME RULES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64354" y="4409585"/>
            <a:ext cx="4442989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Inter"/>
              </a:rPr>
              <a:t>Melibatkan dua pemain, X dan O, yang bergiliran menandai ruang di grid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83194" y="7155451"/>
            <a:ext cx="4682226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Inter"/>
              </a:rPr>
              <a:t>Jika semua ruang terisi tanpa pemenang, permainannya seri.</a:t>
            </a:r>
          </a:p>
          <a:p>
            <a:pPr marL="0" indent="0" lvl="0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464354" y="2422374"/>
            <a:ext cx="4922570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Inter"/>
              </a:rPr>
              <a:t>Permainan klasik yang dimainkan dalam kotak 3x3.</a:t>
            </a:r>
            <a:r>
              <a:rPr lang="en-US" sz="2700" u="none">
                <a:solidFill>
                  <a:srgbClr val="FFFFFF"/>
                </a:solidFill>
                <a:latin typeface="Inter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13281" y="3930015"/>
            <a:ext cx="4496342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"/>
              </a:rPr>
              <a:t>Tujuannya untuk mendapatkan tiga nilai berturut-turut, baik secara horizontal, vertikal, atau diagonal</a:t>
            </a:r>
            <a:r>
              <a:rPr lang="en-US" sz="2599" u="none">
                <a:solidFill>
                  <a:srgbClr val="FFFFFF"/>
                </a:solidFill>
                <a:latin typeface="Inter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23881" y="2431899"/>
            <a:ext cx="440473" cy="35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1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ios Bold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42721" y="3939540"/>
            <a:ext cx="440473" cy="35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1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ios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23881" y="4409585"/>
            <a:ext cx="440473" cy="35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1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ios 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86924" y="7164976"/>
            <a:ext cx="440473" cy="35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1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ios Bold"/>
              </a:rPr>
              <a:t>04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985641" y="1956548"/>
            <a:ext cx="677333" cy="677333"/>
          </a:xfrm>
          <a:custGeom>
            <a:avLst/>
            <a:gdLst/>
            <a:ahLst/>
            <a:cxnLst/>
            <a:rect r="r" b="b" t="t" l="l"/>
            <a:pathLst>
              <a:path h="677333" w="677333">
                <a:moveTo>
                  <a:pt x="0" y="0"/>
                </a:moveTo>
                <a:lnTo>
                  <a:pt x="677333" y="0"/>
                </a:lnTo>
                <a:lnTo>
                  <a:pt x="677333" y="677333"/>
                </a:lnTo>
                <a:lnTo>
                  <a:pt x="0" y="6773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773717" y="7366957"/>
            <a:ext cx="649624" cy="649624"/>
          </a:xfrm>
          <a:custGeom>
            <a:avLst/>
            <a:gdLst/>
            <a:ahLst/>
            <a:cxnLst/>
            <a:rect r="r" b="b" t="t" l="l"/>
            <a:pathLst>
              <a:path h="649624" w="649624">
                <a:moveTo>
                  <a:pt x="0" y="0"/>
                </a:moveTo>
                <a:lnTo>
                  <a:pt x="649623" y="0"/>
                </a:lnTo>
                <a:lnTo>
                  <a:pt x="649623" y="649624"/>
                </a:lnTo>
                <a:lnTo>
                  <a:pt x="0" y="6496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20028" y="812577"/>
            <a:ext cx="1739272" cy="432245"/>
          </a:xfrm>
          <a:custGeom>
            <a:avLst/>
            <a:gdLst/>
            <a:ahLst/>
            <a:cxnLst/>
            <a:rect r="r" b="b" t="t" l="l"/>
            <a:pathLst>
              <a:path h="432245" w="1739272">
                <a:moveTo>
                  <a:pt x="0" y="0"/>
                </a:moveTo>
                <a:lnTo>
                  <a:pt x="1739272" y="0"/>
                </a:lnTo>
                <a:lnTo>
                  <a:pt x="1739272" y="432246"/>
                </a:lnTo>
                <a:lnTo>
                  <a:pt x="0" y="432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4637" t="-116996" r="-25007" b="-25898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812577"/>
            <a:ext cx="1739272" cy="432245"/>
          </a:xfrm>
          <a:custGeom>
            <a:avLst/>
            <a:gdLst/>
            <a:ahLst/>
            <a:cxnLst/>
            <a:rect r="r" b="b" t="t" l="l"/>
            <a:pathLst>
              <a:path h="432245" w="1739272">
                <a:moveTo>
                  <a:pt x="1739272" y="0"/>
                </a:moveTo>
                <a:lnTo>
                  <a:pt x="0" y="0"/>
                </a:lnTo>
                <a:lnTo>
                  <a:pt x="0" y="432246"/>
                </a:lnTo>
                <a:lnTo>
                  <a:pt x="1739272" y="432246"/>
                </a:lnTo>
                <a:lnTo>
                  <a:pt x="1739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4637" t="-116996" r="-25007" b="-258983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2917738" y="1023938"/>
            <a:ext cx="181031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3646528" y="1024362"/>
            <a:ext cx="181031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419934" y="2696450"/>
            <a:ext cx="13448132" cy="7139480"/>
          </a:xfrm>
          <a:custGeom>
            <a:avLst/>
            <a:gdLst/>
            <a:ahLst/>
            <a:cxnLst/>
            <a:rect r="r" b="b" t="t" l="l"/>
            <a:pathLst>
              <a:path h="7139480" w="13448132">
                <a:moveTo>
                  <a:pt x="0" y="0"/>
                </a:moveTo>
                <a:lnTo>
                  <a:pt x="13448132" y="0"/>
                </a:lnTo>
                <a:lnTo>
                  <a:pt x="13448132" y="7139480"/>
                </a:lnTo>
                <a:lnTo>
                  <a:pt x="0" y="7139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2870" y="1555161"/>
            <a:ext cx="14742260" cy="87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77"/>
              </a:lnSpc>
              <a:spcBef>
                <a:spcPct val="0"/>
              </a:spcBef>
            </a:pPr>
            <a:r>
              <a:rPr lang="en-US" sz="4984">
                <a:solidFill>
                  <a:srgbClr val="FFFFFF"/>
                </a:solidFill>
                <a:latin typeface="Helios Extended Bold"/>
              </a:rPr>
              <a:t>MEMBUAT PAPAN TAMPILAN GAME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3266292" y="551577"/>
            <a:ext cx="6576879" cy="2731535"/>
          </a:xfrm>
          <a:custGeom>
            <a:avLst/>
            <a:gdLst/>
            <a:ahLst/>
            <a:cxnLst/>
            <a:rect r="r" b="b" t="t" l="l"/>
            <a:pathLst>
              <a:path h="2731535" w="6576879">
                <a:moveTo>
                  <a:pt x="6576879" y="2731536"/>
                </a:moveTo>
                <a:lnTo>
                  <a:pt x="0" y="2731536"/>
                </a:lnTo>
                <a:lnTo>
                  <a:pt x="0" y="0"/>
                </a:lnTo>
                <a:lnTo>
                  <a:pt x="6576879" y="0"/>
                </a:lnTo>
                <a:lnTo>
                  <a:pt x="6576879" y="2731536"/>
                </a:lnTo>
                <a:close/>
              </a:path>
            </a:pathLst>
          </a:custGeom>
          <a:blipFill>
            <a:blip r:embed="rId2"/>
            <a:stretch>
              <a:fillRect l="0" t="-2218" r="0" b="-221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066896" y="9263062"/>
            <a:ext cx="1015420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37859" y="959219"/>
            <a:ext cx="2312824" cy="138961"/>
          </a:xfrm>
          <a:custGeom>
            <a:avLst/>
            <a:gdLst/>
            <a:ahLst/>
            <a:cxnLst/>
            <a:rect r="r" b="b" t="t" l="l"/>
            <a:pathLst>
              <a:path h="138961" w="2312824">
                <a:moveTo>
                  <a:pt x="0" y="0"/>
                </a:moveTo>
                <a:lnTo>
                  <a:pt x="2312824" y="0"/>
                </a:lnTo>
                <a:lnTo>
                  <a:pt x="2312824" y="138962"/>
                </a:lnTo>
                <a:lnTo>
                  <a:pt x="0" y="138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9681" t="-1720572" r="-4887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54654" y="7032236"/>
            <a:ext cx="4585026" cy="5323059"/>
          </a:xfrm>
          <a:custGeom>
            <a:avLst/>
            <a:gdLst/>
            <a:ahLst/>
            <a:cxnLst/>
            <a:rect r="r" b="b" t="t" l="l"/>
            <a:pathLst>
              <a:path h="5323059" w="4585026">
                <a:moveTo>
                  <a:pt x="0" y="0"/>
                </a:moveTo>
                <a:lnTo>
                  <a:pt x="4585026" y="0"/>
                </a:lnTo>
                <a:lnTo>
                  <a:pt x="4585026" y="5323058"/>
                </a:lnTo>
                <a:lnTo>
                  <a:pt x="0" y="53230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93101" y="4126490"/>
            <a:ext cx="10928003" cy="2138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79"/>
              </a:lnSpc>
            </a:pPr>
            <a:r>
              <a:rPr lang="en-US" sz="8079">
                <a:solidFill>
                  <a:srgbClr val="FFFFFF"/>
                </a:solidFill>
                <a:latin typeface="Helios Extended Bold"/>
              </a:rPr>
              <a:t>IMPLEMENTING THE GAME LOGIC</a:t>
            </a:r>
          </a:p>
        </p:txBody>
      </p:sp>
      <p:sp>
        <p:nvSpPr>
          <p:cNvPr name="AutoShape 7" id="7"/>
          <p:cNvSpPr/>
          <p:nvPr/>
        </p:nvSpPr>
        <p:spPr>
          <a:xfrm>
            <a:off x="3679998" y="1028700"/>
            <a:ext cx="1015420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5098876" y="9341219"/>
            <a:ext cx="2312824" cy="138961"/>
          </a:xfrm>
          <a:custGeom>
            <a:avLst/>
            <a:gdLst/>
            <a:ahLst/>
            <a:cxnLst/>
            <a:rect r="r" b="b" t="t" l="l"/>
            <a:pathLst>
              <a:path h="138961" w="2312824">
                <a:moveTo>
                  <a:pt x="0" y="0"/>
                </a:moveTo>
                <a:lnTo>
                  <a:pt x="2312824" y="0"/>
                </a:lnTo>
                <a:lnTo>
                  <a:pt x="2312824" y="138962"/>
                </a:lnTo>
                <a:lnTo>
                  <a:pt x="0" y="138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9681" t="-1720572" r="-48872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93783" y="369892"/>
            <a:ext cx="12006019" cy="9165499"/>
            <a:chOff x="0" y="0"/>
            <a:chExt cx="37081855" cy="266858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081854" cy="26685856"/>
            </a:xfrm>
            <a:custGeom>
              <a:avLst/>
              <a:gdLst/>
              <a:ahLst/>
              <a:cxnLst/>
              <a:rect r="r" b="b" t="t" l="l"/>
              <a:pathLst>
                <a:path h="26685856" w="37081854">
                  <a:moveTo>
                    <a:pt x="37081854" y="446999"/>
                  </a:moveTo>
                  <a:lnTo>
                    <a:pt x="37081854" y="26238857"/>
                  </a:lnTo>
                  <a:cubicBezTo>
                    <a:pt x="37081854" y="26485825"/>
                    <a:pt x="36683913" y="26685856"/>
                    <a:pt x="36192600" y="26685856"/>
                  </a:cubicBezTo>
                  <a:lnTo>
                    <a:pt x="889253" y="26685856"/>
                  </a:lnTo>
                  <a:cubicBezTo>
                    <a:pt x="397941" y="26685856"/>
                    <a:pt x="0" y="26485825"/>
                    <a:pt x="0" y="26238857"/>
                  </a:cubicBezTo>
                  <a:lnTo>
                    <a:pt x="0" y="446999"/>
                  </a:lnTo>
                  <a:cubicBezTo>
                    <a:pt x="0" y="200032"/>
                    <a:pt x="397941" y="0"/>
                    <a:pt x="889253" y="0"/>
                  </a:cubicBezTo>
                  <a:lnTo>
                    <a:pt x="36192600" y="0"/>
                  </a:lnTo>
                  <a:cubicBezTo>
                    <a:pt x="36683913" y="0"/>
                    <a:pt x="37081854" y="200032"/>
                    <a:pt x="37081854" y="446999"/>
                  </a:cubicBezTo>
                  <a:close/>
                </a:path>
              </a:pathLst>
            </a:custGeom>
            <a:blipFill>
              <a:blip r:embed="rId2"/>
              <a:stretch>
                <a:fillRect l="0" t="-6618" r="0" b="-6618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43" y="905712"/>
            <a:ext cx="3963274" cy="4905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86227" y="2076331"/>
            <a:ext cx="4505477" cy="5005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8"/>
              </a:lnSpc>
            </a:pPr>
            <a:r>
              <a:rPr lang="en-US" sz="3563">
                <a:solidFill>
                  <a:srgbClr val="FFFFFF"/>
                </a:solidFill>
                <a:latin typeface="Nanum Gothic Coding"/>
              </a:rPr>
              <a:t>U</a:t>
            </a:r>
            <a:r>
              <a:rPr lang="en-US" sz="3563">
                <a:solidFill>
                  <a:srgbClr val="FFFFFF"/>
                </a:solidFill>
                <a:latin typeface="Nanum Gothic Coding"/>
              </a:rPr>
              <a:t>NTUK MENERAPKAN LOGIKA PERMAINAN, KITA PERLU MENGKODEKAN GILIRAN PEMAIN, MEMASTIKAN BAHWA SETIAP PEMAIN MENGAMBIL GILIRAN SECARA BERURUTAN.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86227" y="9535391"/>
            <a:ext cx="2500892" cy="290511"/>
          </a:xfrm>
          <a:custGeom>
            <a:avLst/>
            <a:gdLst/>
            <a:ahLst/>
            <a:cxnLst/>
            <a:rect r="r" b="b" t="t" l="l"/>
            <a:pathLst>
              <a:path h="290511" w="2500892">
                <a:moveTo>
                  <a:pt x="0" y="0"/>
                </a:moveTo>
                <a:lnTo>
                  <a:pt x="2500892" y="0"/>
                </a:lnTo>
                <a:lnTo>
                  <a:pt x="2500892" y="290511"/>
                </a:lnTo>
                <a:lnTo>
                  <a:pt x="0" y="2905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1489" t="-747111" r="-26271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2274139" y="9821139"/>
            <a:ext cx="6013861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-10800000">
            <a:off x="9935880" y="9703051"/>
            <a:ext cx="1911103" cy="236176"/>
          </a:xfrm>
          <a:custGeom>
            <a:avLst/>
            <a:gdLst/>
            <a:ahLst/>
            <a:cxnLst/>
            <a:rect r="r" b="b" t="t" l="l"/>
            <a:pathLst>
              <a:path h="236176" w="1911103">
                <a:moveTo>
                  <a:pt x="0" y="0"/>
                </a:moveTo>
                <a:lnTo>
                  <a:pt x="1911103" y="0"/>
                </a:lnTo>
                <a:lnTo>
                  <a:pt x="1911103" y="236177"/>
                </a:lnTo>
                <a:lnTo>
                  <a:pt x="0" y="236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65759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4781">
            <a:off x="4319632" y="782862"/>
            <a:ext cx="1911103" cy="236176"/>
          </a:xfrm>
          <a:custGeom>
            <a:avLst/>
            <a:gdLst/>
            <a:ahLst/>
            <a:cxnLst/>
            <a:rect r="r" b="b" t="t" l="l"/>
            <a:pathLst>
              <a:path h="236176" w="1911103">
                <a:moveTo>
                  <a:pt x="0" y="0"/>
                </a:moveTo>
                <a:lnTo>
                  <a:pt x="1911103" y="0"/>
                </a:lnTo>
                <a:lnTo>
                  <a:pt x="1911103" y="236176"/>
                </a:lnTo>
                <a:lnTo>
                  <a:pt x="0" y="236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65759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8996" y="2076331"/>
            <a:ext cx="619408" cy="49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38"/>
              </a:lnSpc>
              <a:spcBef>
                <a:spcPct val="0"/>
              </a:spcBef>
            </a:pPr>
            <a:r>
              <a:rPr lang="en-US" sz="2813">
                <a:solidFill>
                  <a:srgbClr val="FFFFFF"/>
                </a:solidFill>
                <a:latin typeface="Helios Bold"/>
              </a:rPr>
              <a:t>01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1034" y="374958"/>
            <a:ext cx="8792966" cy="8878580"/>
            <a:chOff x="0" y="0"/>
            <a:chExt cx="11723955" cy="1183810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708" r="0" b="1708"/>
            <a:stretch>
              <a:fillRect/>
            </a:stretch>
          </p:blipFill>
          <p:spPr>
            <a:xfrm flipH="false" flipV="false">
              <a:off x="0" y="0"/>
              <a:ext cx="11723955" cy="11838107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6078616" y="669673"/>
            <a:ext cx="1911103" cy="236176"/>
          </a:xfrm>
          <a:custGeom>
            <a:avLst/>
            <a:gdLst/>
            <a:ahLst/>
            <a:cxnLst/>
            <a:rect r="r" b="b" t="t" l="l"/>
            <a:pathLst>
              <a:path h="236176" w="1911103">
                <a:moveTo>
                  <a:pt x="0" y="0"/>
                </a:moveTo>
                <a:lnTo>
                  <a:pt x="1911103" y="0"/>
                </a:lnTo>
                <a:lnTo>
                  <a:pt x="1911103" y="236176"/>
                </a:lnTo>
                <a:lnTo>
                  <a:pt x="0" y="236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65759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9083" y="9479568"/>
            <a:ext cx="1911103" cy="236176"/>
          </a:xfrm>
          <a:custGeom>
            <a:avLst/>
            <a:gdLst/>
            <a:ahLst/>
            <a:cxnLst/>
            <a:rect r="r" b="b" t="t" l="l"/>
            <a:pathLst>
              <a:path h="236176" w="1911103">
                <a:moveTo>
                  <a:pt x="0" y="0"/>
                </a:moveTo>
                <a:lnTo>
                  <a:pt x="1911103" y="0"/>
                </a:lnTo>
                <a:lnTo>
                  <a:pt x="1911103" y="236176"/>
                </a:lnTo>
                <a:lnTo>
                  <a:pt x="0" y="236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657599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3130139" y="9602418"/>
            <a:ext cx="64922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968978" y="2100120"/>
            <a:ext cx="4112687" cy="5380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5"/>
              </a:lnSpc>
            </a:pPr>
            <a:r>
              <a:rPr lang="en-US" sz="3552" spc="78">
                <a:solidFill>
                  <a:srgbClr val="FFFFFF"/>
                </a:solidFill>
                <a:latin typeface="Nanum Gothic Coding"/>
              </a:rPr>
              <a:t>KITA JUGA PERLU MENGKODEKAN KONDISI KEMENANGAN, SEPERTI MEMERIKSA SEBARIS SIMBOL YANG COCOK DI PAPAN.</a:t>
            </a:r>
          </a:p>
          <a:p>
            <a:pPr marL="0" indent="0" lvl="0">
              <a:lnSpc>
                <a:spcPts val="4795"/>
              </a:lnSpc>
            </a:pPr>
          </a:p>
        </p:txBody>
      </p:sp>
      <p:sp>
        <p:nvSpPr>
          <p:cNvPr name="AutoShape 8" id="8"/>
          <p:cNvSpPr/>
          <p:nvPr/>
        </p:nvSpPr>
        <p:spPr>
          <a:xfrm>
            <a:off x="9536621" y="700348"/>
            <a:ext cx="6013861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239066" y="8719000"/>
            <a:ext cx="2500892" cy="290511"/>
          </a:xfrm>
          <a:custGeom>
            <a:avLst/>
            <a:gdLst/>
            <a:ahLst/>
            <a:cxnLst/>
            <a:rect r="r" b="b" t="t" l="l"/>
            <a:pathLst>
              <a:path h="290511" w="2500892">
                <a:moveTo>
                  <a:pt x="0" y="0"/>
                </a:moveTo>
                <a:lnTo>
                  <a:pt x="2500892" y="0"/>
                </a:lnTo>
                <a:lnTo>
                  <a:pt x="2500892" y="290511"/>
                </a:lnTo>
                <a:lnTo>
                  <a:pt x="0" y="2905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1489" t="-747111" r="-26271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049508" y="2081070"/>
            <a:ext cx="619408" cy="49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38"/>
              </a:lnSpc>
              <a:spcBef>
                <a:spcPct val="0"/>
              </a:spcBef>
            </a:pPr>
            <a:r>
              <a:rPr lang="en-US" sz="2813">
                <a:solidFill>
                  <a:srgbClr val="FFFFFF"/>
                </a:solidFill>
                <a:latin typeface="Helios Bold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43868" y="778011"/>
            <a:ext cx="499134" cy="499134"/>
          </a:xfrm>
          <a:custGeom>
            <a:avLst/>
            <a:gdLst/>
            <a:ahLst/>
            <a:cxnLst/>
            <a:rect r="r" b="b" t="t" l="l"/>
            <a:pathLst>
              <a:path h="499134" w="499134">
                <a:moveTo>
                  <a:pt x="0" y="0"/>
                </a:moveTo>
                <a:lnTo>
                  <a:pt x="499134" y="0"/>
                </a:lnTo>
                <a:lnTo>
                  <a:pt x="499134" y="499133"/>
                </a:lnTo>
                <a:lnTo>
                  <a:pt x="0" y="499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57766" y="779133"/>
            <a:ext cx="499134" cy="499134"/>
          </a:xfrm>
          <a:custGeom>
            <a:avLst/>
            <a:gdLst/>
            <a:ahLst/>
            <a:cxnLst/>
            <a:rect r="r" b="b" t="t" l="l"/>
            <a:pathLst>
              <a:path h="499134" w="499134">
                <a:moveTo>
                  <a:pt x="0" y="0"/>
                </a:moveTo>
                <a:lnTo>
                  <a:pt x="499134" y="0"/>
                </a:lnTo>
                <a:lnTo>
                  <a:pt x="499134" y="499134"/>
                </a:lnTo>
                <a:lnTo>
                  <a:pt x="0" y="4991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07372" y="783896"/>
            <a:ext cx="499134" cy="499134"/>
          </a:xfrm>
          <a:custGeom>
            <a:avLst/>
            <a:gdLst/>
            <a:ahLst/>
            <a:cxnLst/>
            <a:rect r="r" b="b" t="t" l="l"/>
            <a:pathLst>
              <a:path h="499134" w="499134">
                <a:moveTo>
                  <a:pt x="0" y="0"/>
                </a:moveTo>
                <a:lnTo>
                  <a:pt x="499134" y="0"/>
                </a:lnTo>
                <a:lnTo>
                  <a:pt x="499134" y="499133"/>
                </a:lnTo>
                <a:lnTo>
                  <a:pt x="0" y="499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6475" y="9253538"/>
            <a:ext cx="523900" cy="499134"/>
          </a:xfrm>
          <a:custGeom>
            <a:avLst/>
            <a:gdLst/>
            <a:ahLst/>
            <a:cxnLst/>
            <a:rect r="r" b="b" t="t" l="l"/>
            <a:pathLst>
              <a:path h="499134" w="523900">
                <a:moveTo>
                  <a:pt x="0" y="0"/>
                </a:moveTo>
                <a:lnTo>
                  <a:pt x="523900" y="0"/>
                </a:lnTo>
                <a:lnTo>
                  <a:pt x="523900" y="499133"/>
                </a:lnTo>
                <a:lnTo>
                  <a:pt x="0" y="4991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3970" y="9222087"/>
            <a:ext cx="523900" cy="499134"/>
          </a:xfrm>
          <a:custGeom>
            <a:avLst/>
            <a:gdLst/>
            <a:ahLst/>
            <a:cxnLst/>
            <a:rect r="r" b="b" t="t" l="l"/>
            <a:pathLst>
              <a:path h="499134" w="523900">
                <a:moveTo>
                  <a:pt x="0" y="0"/>
                </a:moveTo>
                <a:lnTo>
                  <a:pt x="523900" y="0"/>
                </a:lnTo>
                <a:lnTo>
                  <a:pt x="523900" y="499133"/>
                </a:lnTo>
                <a:lnTo>
                  <a:pt x="0" y="4991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41465" y="9258300"/>
            <a:ext cx="523900" cy="499134"/>
          </a:xfrm>
          <a:custGeom>
            <a:avLst/>
            <a:gdLst/>
            <a:ahLst/>
            <a:cxnLst/>
            <a:rect r="r" b="b" t="t" l="l"/>
            <a:pathLst>
              <a:path h="499134" w="523900">
                <a:moveTo>
                  <a:pt x="0" y="0"/>
                </a:moveTo>
                <a:lnTo>
                  <a:pt x="523900" y="0"/>
                </a:lnTo>
                <a:lnTo>
                  <a:pt x="523900" y="499134"/>
                </a:lnTo>
                <a:lnTo>
                  <a:pt x="0" y="499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5493156" y="1033462"/>
            <a:ext cx="190078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3063597" y="9512629"/>
            <a:ext cx="190078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-378766" y="4603315"/>
            <a:ext cx="19045532" cy="2444177"/>
          </a:xfrm>
          <a:custGeom>
            <a:avLst/>
            <a:gdLst/>
            <a:ahLst/>
            <a:cxnLst/>
            <a:rect r="r" b="b" t="t" l="l"/>
            <a:pathLst>
              <a:path h="2444177" w="19045532">
                <a:moveTo>
                  <a:pt x="0" y="0"/>
                </a:moveTo>
                <a:lnTo>
                  <a:pt x="19045532" y="0"/>
                </a:lnTo>
                <a:lnTo>
                  <a:pt x="19045532" y="2444177"/>
                </a:lnTo>
                <a:lnTo>
                  <a:pt x="0" y="24441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05920" y="1822248"/>
            <a:ext cx="11316035" cy="167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76"/>
              </a:lnSpc>
              <a:spcBef>
                <a:spcPct val="0"/>
              </a:spcBef>
            </a:pPr>
            <a:r>
              <a:rPr lang="en-US" sz="3197">
                <a:solidFill>
                  <a:srgbClr val="FFFFFF"/>
                </a:solidFill>
                <a:latin typeface="Nanum Gothic Coding"/>
              </a:rPr>
              <a:t>SELAIN ITU, KITA HARUS MEMBUAT KODE UNTUK SKENARIO PERMAINAN SERI, DI MANA TIDAK ADA KEMUNGKINAN GERAKAN TERSISA DI PAPAN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77072" y="7828542"/>
            <a:ext cx="9561389" cy="219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5"/>
              </a:lnSpc>
            </a:pPr>
            <a:r>
              <a:rPr lang="en-US" sz="3111">
                <a:solidFill>
                  <a:srgbClr val="FFFFFF"/>
                </a:solidFill>
                <a:latin typeface="Nanum Gothic Coding"/>
              </a:rPr>
              <a:t>Dengan mengkodekan komponen logika ini, kita dapat menciptakan pengalaman bermain game yang fungsional dan menyenangkan.​</a:t>
            </a:r>
          </a:p>
          <a:p>
            <a:pPr algn="l" marL="0" indent="0" lvl="0">
              <a:lnSpc>
                <a:spcPts val="4355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157664" y="7828542"/>
            <a:ext cx="619408" cy="49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38"/>
              </a:lnSpc>
              <a:spcBef>
                <a:spcPct val="0"/>
              </a:spcBef>
            </a:pPr>
            <a:r>
              <a:rPr lang="en-US" sz="2813">
                <a:solidFill>
                  <a:srgbClr val="FFFFFF"/>
                </a:solidFill>
                <a:latin typeface="Helios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8425" y="1822248"/>
            <a:ext cx="619408" cy="49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38"/>
              </a:lnSpc>
              <a:spcBef>
                <a:spcPct val="0"/>
              </a:spcBef>
            </a:pPr>
            <a:r>
              <a:rPr lang="en-US" sz="2813">
                <a:solidFill>
                  <a:srgbClr val="FFFFFF"/>
                </a:solidFill>
                <a:latin typeface="Helios Bold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5740001" y="9455435"/>
            <a:ext cx="1739268" cy="442536"/>
          </a:xfrm>
          <a:custGeom>
            <a:avLst/>
            <a:gdLst/>
            <a:ahLst/>
            <a:cxnLst/>
            <a:rect r="r" b="b" t="t" l="l"/>
            <a:pathLst>
              <a:path h="442536" w="1739268">
                <a:moveTo>
                  <a:pt x="1739267" y="0"/>
                </a:moveTo>
                <a:lnTo>
                  <a:pt x="0" y="0"/>
                </a:lnTo>
                <a:lnTo>
                  <a:pt x="0" y="442535"/>
                </a:lnTo>
                <a:lnTo>
                  <a:pt x="1739267" y="442535"/>
                </a:lnTo>
                <a:lnTo>
                  <a:pt x="17392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058" t="-596636" r="-68523" b="-233186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179040" y="9676702"/>
            <a:ext cx="64922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481150" y="23989"/>
            <a:ext cx="495333" cy="1400234"/>
          </a:xfrm>
          <a:custGeom>
            <a:avLst/>
            <a:gdLst/>
            <a:ahLst/>
            <a:cxnLst/>
            <a:rect r="r" b="b" t="t" l="l"/>
            <a:pathLst>
              <a:path h="1400234" w="495333">
                <a:moveTo>
                  <a:pt x="0" y="0"/>
                </a:moveTo>
                <a:lnTo>
                  <a:pt x="495333" y="0"/>
                </a:lnTo>
                <a:lnTo>
                  <a:pt x="495333" y="1400234"/>
                </a:lnTo>
                <a:lnTo>
                  <a:pt x="0" y="1400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190257" y="-470531"/>
            <a:ext cx="4097743" cy="2299961"/>
          </a:xfrm>
          <a:custGeom>
            <a:avLst/>
            <a:gdLst/>
            <a:ahLst/>
            <a:cxnLst/>
            <a:rect r="r" b="b" t="t" l="l"/>
            <a:pathLst>
              <a:path h="2299961" w="4097743">
                <a:moveTo>
                  <a:pt x="4097743" y="0"/>
                </a:moveTo>
                <a:lnTo>
                  <a:pt x="0" y="0"/>
                </a:lnTo>
                <a:lnTo>
                  <a:pt x="0" y="2299962"/>
                </a:lnTo>
                <a:lnTo>
                  <a:pt x="4097743" y="2299962"/>
                </a:lnTo>
                <a:lnTo>
                  <a:pt x="4097743" y="0"/>
                </a:lnTo>
                <a:close/>
              </a:path>
            </a:pathLst>
          </a:custGeom>
          <a:blipFill>
            <a:blip r:embed="rId6"/>
            <a:stretch>
              <a:fillRect l="0" t="-115958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1020171" y="8521959"/>
            <a:ext cx="4097743" cy="2299961"/>
          </a:xfrm>
          <a:custGeom>
            <a:avLst/>
            <a:gdLst/>
            <a:ahLst/>
            <a:cxnLst/>
            <a:rect r="r" b="b" t="t" l="l"/>
            <a:pathLst>
              <a:path h="2299961" w="4097743">
                <a:moveTo>
                  <a:pt x="0" y="2299962"/>
                </a:moveTo>
                <a:lnTo>
                  <a:pt x="4097742" y="2299962"/>
                </a:lnTo>
                <a:lnTo>
                  <a:pt x="4097742" y="0"/>
                </a:lnTo>
                <a:lnTo>
                  <a:pt x="0" y="0"/>
                </a:lnTo>
                <a:lnTo>
                  <a:pt x="0" y="2299962"/>
                </a:lnTo>
                <a:close/>
              </a:path>
            </a:pathLst>
          </a:custGeom>
          <a:blipFill>
            <a:blip r:embed="rId6"/>
            <a:stretch>
              <a:fillRect l="0" t="-115958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02310" y="2582690"/>
            <a:ext cx="7041690" cy="6188905"/>
          </a:xfrm>
          <a:custGeom>
            <a:avLst/>
            <a:gdLst/>
            <a:ahLst/>
            <a:cxnLst/>
            <a:rect r="r" b="b" t="t" l="l"/>
            <a:pathLst>
              <a:path h="6188905" w="7041690">
                <a:moveTo>
                  <a:pt x="0" y="0"/>
                </a:moveTo>
                <a:lnTo>
                  <a:pt x="7041690" y="0"/>
                </a:lnTo>
                <a:lnTo>
                  <a:pt x="7041690" y="6188906"/>
                </a:lnTo>
                <a:lnTo>
                  <a:pt x="0" y="61889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29" r="0" b="-32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98428" y="1057498"/>
            <a:ext cx="13072851" cy="970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31"/>
              </a:lnSpc>
            </a:pPr>
            <a:r>
              <a:rPr lang="en-US" sz="6931">
                <a:solidFill>
                  <a:srgbClr val="FFFFFF"/>
                </a:solidFill>
                <a:latin typeface="Helios Extended Bold"/>
              </a:rPr>
              <a:t>HASIL OUTPUT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424731" y="2404078"/>
            <a:ext cx="5530195" cy="6546131"/>
            <a:chOff x="0" y="0"/>
            <a:chExt cx="7373593" cy="8728174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8"/>
            <a:srcRect l="852" t="0" r="453" b="0"/>
            <a:stretch>
              <a:fillRect/>
            </a:stretch>
          </p:blipFill>
          <p:spPr>
            <a:xfrm flipH="false" flipV="false">
              <a:off x="0" y="0"/>
              <a:ext cx="7373593" cy="8728174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9424731" y="2535065"/>
            <a:ext cx="440473" cy="35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1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ios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1838" y="2535065"/>
            <a:ext cx="440473" cy="35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1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ios Bold"/>
              </a:rPr>
              <a:t>01</a:t>
            </a:r>
          </a:p>
        </p:txBody>
      </p:sp>
      <p:sp>
        <p:nvSpPr>
          <p:cNvPr name="AutoShape 13" id="13"/>
          <p:cNvSpPr/>
          <p:nvPr/>
        </p:nvSpPr>
        <p:spPr>
          <a:xfrm>
            <a:off x="9029941" y="2133156"/>
            <a:ext cx="0" cy="649224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DAF3HPM0HIc</dc:identifier>
  <dcterms:modified xsi:type="dcterms:W3CDTF">2011-08-01T06:04:30Z</dcterms:modified>
  <cp:revision>1</cp:revision>
  <dc:title>Black and Purple Modern Geometric True or False Game Presentation</dc:title>
</cp:coreProperties>
</file>